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0" r:id="rId2"/>
  </p:sldMasterIdLst>
  <p:sldIdLst>
    <p:sldId id="256" r:id="rId3"/>
    <p:sldId id="257" r:id="rId4"/>
    <p:sldId id="284" r:id="rId5"/>
    <p:sldId id="287" r:id="rId6"/>
    <p:sldId id="296" r:id="rId7"/>
    <p:sldId id="286" r:id="rId8"/>
    <p:sldId id="288" r:id="rId9"/>
    <p:sldId id="291" r:id="rId10"/>
    <p:sldId id="292" r:id="rId11"/>
    <p:sldId id="293" r:id="rId12"/>
    <p:sldId id="289" r:id="rId13"/>
    <p:sldId id="290" r:id="rId14"/>
    <p:sldId id="294" r:id="rId15"/>
    <p:sldId id="260" r:id="rId16"/>
    <p:sldId id="272" r:id="rId17"/>
    <p:sldId id="297" r:id="rId18"/>
    <p:sldId id="303" r:id="rId19"/>
    <p:sldId id="298" r:id="rId20"/>
    <p:sldId id="300" r:id="rId21"/>
    <p:sldId id="307" r:id="rId22"/>
    <p:sldId id="305" r:id="rId23"/>
    <p:sldId id="301" r:id="rId24"/>
    <p:sldId id="302" r:id="rId25"/>
    <p:sldId id="304" r:id="rId26"/>
    <p:sldId id="299" r:id="rId27"/>
    <p:sldId id="306" r:id="rId28"/>
    <p:sldId id="308" r:id="rId29"/>
    <p:sldId id="309" r:id="rId30"/>
    <p:sldId id="283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/>
      <c:barChart>
        <c:barDir val="col"/>
        <c:grouping val="clustered"/>
        <c:ser>
          <c:idx val="0"/>
          <c:order val="0"/>
          <c:spPr>
            <a:solidFill>
              <a:srgbClr val="7030A0"/>
            </a:solidFill>
          </c:spPr>
          <c:dLbls>
            <c:spPr>
              <a:ln>
                <a:solidFill>
                  <a:schemeClr val="tx1"/>
                </a:solidFill>
              </a:ln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Лист1!$B$5:$B$11</c:f>
              <c:strCache>
                <c:ptCount val="7"/>
                <c:pt idx="0">
                  <c:v>Запрос от МКУ ГОМЦМП «Стратегия»</c:v>
                </c:pt>
                <c:pt idx="1">
                  <c:v>Запросы по работе со студентами от ВУЗов</c:v>
                </c:pt>
                <c:pt idx="2">
                  <c:v>Запросы от школ на работу со школьниками (тесты, тренинги)</c:v>
                </c:pt>
                <c:pt idx="3">
                  <c:v>Запросы от школ на проведение семинаров по медиации</c:v>
                </c:pt>
                <c:pt idx="4">
                  <c:v>Запрос от детских садов на проведение семинаров по медиации</c:v>
                </c:pt>
                <c:pt idx="5">
                  <c:v>Запрос от Правительства Новосибирской области на участие в мероприятиях по Защите детей и их прав</c:v>
                </c:pt>
                <c:pt idx="6">
                  <c:v>Запрос на работу со специалистами центров для детей, оставшихся без опеки родителей</c:v>
                </c:pt>
              </c:strCache>
            </c:strRef>
          </c:cat>
          <c:val>
            <c:numRef>
              <c:f>Лист1!$C$5:$C$11</c:f>
              <c:numCache>
                <c:formatCode>General</c:formatCode>
                <c:ptCount val="7"/>
                <c:pt idx="0">
                  <c:v>1</c:v>
                </c:pt>
                <c:pt idx="1">
                  <c:v>3</c:v>
                </c:pt>
                <c:pt idx="2">
                  <c:v>2</c:v>
                </c:pt>
                <c:pt idx="3">
                  <c:v>4</c:v>
                </c:pt>
                <c:pt idx="4">
                  <c:v>1</c:v>
                </c:pt>
                <c:pt idx="5">
                  <c:v>5</c:v>
                </c:pt>
                <c:pt idx="6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64A-45DC-9BF7-FA5715D57B72}"/>
            </c:ext>
          </c:extLst>
        </c:ser>
        <c:dLbls>
          <c:showVal val="1"/>
        </c:dLbls>
        <c:axId val="114168192"/>
        <c:axId val="114170112"/>
      </c:barChart>
      <c:catAx>
        <c:axId val="114168192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b="1"/>
                </a:pPr>
                <a:r>
                  <a:rPr lang="ru-RU" b="1"/>
                  <a:t>Обращения</a:t>
                </a:r>
              </a:p>
            </c:rich>
          </c:tx>
          <c:layout/>
        </c:title>
        <c:numFmt formatCode="General" sourceLinked="0"/>
        <c:majorTickMark val="none"/>
        <c:tickLblPos val="nextTo"/>
        <c:crossAx val="114170112"/>
        <c:crosses val="autoZero"/>
        <c:auto val="1"/>
        <c:lblAlgn val="ctr"/>
        <c:lblOffset val="100"/>
      </c:catAx>
      <c:valAx>
        <c:axId val="114170112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 b="1"/>
                </a:pPr>
                <a:r>
                  <a:rPr lang="ru-RU" b="1"/>
                  <a:t>Количество обращений</a:t>
                </a:r>
              </a:p>
            </c:rich>
          </c:tx>
          <c:layout>
            <c:manualLayout>
              <c:xMode val="edge"/>
              <c:yMode val="edge"/>
              <c:x val="1.0400516804682803E-2"/>
              <c:y val="0.15489617185942137"/>
            </c:manualLayout>
          </c:layout>
        </c:title>
        <c:numFmt formatCode="General" sourceLinked="1"/>
        <c:majorTickMark val="none"/>
        <c:tickLblPos val="nextTo"/>
        <c:crossAx val="114168192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100" b="0"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323749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27.09.2018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88981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196416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6323170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047856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6655143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269713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054133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269247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76DBF4">
                    <a:lumMod val="50000"/>
                  </a:srgbClr>
                </a:solidFill>
              </a:rPr>
              <a:pPr/>
              <a:t>27.09.2018</a:t>
            </a:fld>
            <a:endParaRPr lang="ru-RU">
              <a:solidFill>
                <a:srgbClr val="76DBF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76DBF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76DBF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76DBF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91596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76DBF4">
                    <a:lumMod val="50000"/>
                  </a:srgbClr>
                </a:solidFill>
              </a:rPr>
              <a:pPr/>
              <a:t>27.09.2018</a:t>
            </a:fld>
            <a:endParaRPr lang="ru-RU">
              <a:solidFill>
                <a:srgbClr val="76DBF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76DBF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76DBF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76DBF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6416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404329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76DBF4">
                    <a:lumMod val="50000"/>
                  </a:srgbClr>
                </a:solidFill>
              </a:rPr>
              <a:pPr/>
              <a:t>27.09.2018</a:t>
            </a:fld>
            <a:endParaRPr lang="ru-RU">
              <a:solidFill>
                <a:srgbClr val="76DBF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76DBF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76DBF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76DBF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58028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76DBF4">
                    <a:lumMod val="50000"/>
                  </a:srgbClr>
                </a:solidFill>
              </a:rPr>
              <a:pPr/>
              <a:t>27.09.2018</a:t>
            </a:fld>
            <a:endParaRPr lang="ru-RU">
              <a:solidFill>
                <a:srgbClr val="76DBF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76DBF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76DBF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76DBF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760134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76DBF4">
                    <a:lumMod val="50000"/>
                  </a:srgbClr>
                </a:solidFill>
              </a:rPr>
              <a:pPr/>
              <a:t>27.09.2018</a:t>
            </a:fld>
            <a:endParaRPr lang="ru-RU">
              <a:solidFill>
                <a:srgbClr val="76DBF4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76DBF4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76DBF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76DBF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68920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76DBF4">
                    <a:lumMod val="50000"/>
                  </a:srgbClr>
                </a:solidFill>
              </a:rPr>
              <a:pPr/>
              <a:t>27.09.2018</a:t>
            </a:fld>
            <a:endParaRPr lang="ru-RU">
              <a:solidFill>
                <a:srgbClr val="76DBF4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76DBF4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76DBF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76DBF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531576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76DBF4">
                    <a:lumMod val="50000"/>
                  </a:srgbClr>
                </a:solidFill>
              </a:rPr>
              <a:pPr/>
              <a:t>27.09.2018</a:t>
            </a:fld>
            <a:endParaRPr lang="ru-RU">
              <a:solidFill>
                <a:srgbClr val="76DBF4">
                  <a:lumMod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76DBF4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76DBF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76DBF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837024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76DBF4">
                    <a:lumMod val="50000"/>
                  </a:srgbClr>
                </a:solidFill>
              </a:rPr>
              <a:pPr/>
              <a:t>27.09.2018</a:t>
            </a:fld>
            <a:endParaRPr lang="ru-RU">
              <a:solidFill>
                <a:srgbClr val="76DBF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76DBF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76DBF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76DBF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90876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76DBF4">
                    <a:lumMod val="50000"/>
                  </a:srgbClr>
                </a:solidFill>
              </a:rPr>
              <a:pPr/>
              <a:t>27.09.2018</a:t>
            </a:fld>
            <a:endParaRPr lang="ru-RU">
              <a:solidFill>
                <a:srgbClr val="76DBF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ru-RU">
              <a:solidFill>
                <a:srgbClr val="76DBF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76DBF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76DBF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09619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76DBF4">
                    <a:lumMod val="50000"/>
                  </a:srgbClr>
                </a:solidFill>
              </a:rPr>
              <a:pPr/>
              <a:t>27.09.2018</a:t>
            </a:fld>
            <a:endParaRPr lang="ru-RU">
              <a:solidFill>
                <a:srgbClr val="76DBF4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76DBF4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76DBF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76DBF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04584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76DBF4">
                    <a:lumMod val="50000"/>
                  </a:srgbClr>
                </a:solidFill>
              </a:rPr>
              <a:pPr/>
              <a:t>27.09.2018</a:t>
            </a:fld>
            <a:endParaRPr lang="ru-RU">
              <a:solidFill>
                <a:srgbClr val="76DBF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76DBF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76DBF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76DBF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7354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76DBF4">
                    <a:lumMod val="50000"/>
                  </a:srgbClr>
                </a:solidFill>
              </a:rPr>
              <a:pPr/>
              <a:t>27.09.2018</a:t>
            </a:fld>
            <a:endParaRPr lang="ru-RU">
              <a:solidFill>
                <a:srgbClr val="76DBF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76DBF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76DBF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76DBF4">
                  <a:lumMod val="50000"/>
                </a:srgb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black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030049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791729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76DBF4">
                    <a:lumMod val="50000"/>
                  </a:srgbClr>
                </a:solidFill>
              </a:rPr>
              <a:pPr/>
              <a:t>27.09.2018</a:t>
            </a:fld>
            <a:endParaRPr lang="ru-RU">
              <a:solidFill>
                <a:srgbClr val="76DBF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76DBF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76DBF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76DBF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93256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76DBF4">
                    <a:lumMod val="50000"/>
                  </a:srgbClr>
                </a:solidFill>
              </a:rPr>
              <a:pPr/>
              <a:t>27.09.2018</a:t>
            </a:fld>
            <a:endParaRPr lang="ru-RU">
              <a:solidFill>
                <a:srgbClr val="76DBF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76DBF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76DBF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76DBF4">
                  <a:lumMod val="50000"/>
                </a:srgb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black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4732583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76DBF4">
                    <a:lumMod val="50000"/>
                  </a:srgbClr>
                </a:solidFill>
              </a:rPr>
              <a:pPr/>
              <a:t>27.09.2018</a:t>
            </a:fld>
            <a:endParaRPr lang="ru-RU">
              <a:solidFill>
                <a:srgbClr val="76DBF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76DBF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76DBF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76DBF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799343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76DBF4">
                    <a:lumMod val="50000"/>
                  </a:srgbClr>
                </a:solidFill>
              </a:rPr>
              <a:pPr/>
              <a:t>27.09.2018</a:t>
            </a:fld>
            <a:endParaRPr lang="ru-RU">
              <a:solidFill>
                <a:srgbClr val="76DBF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76DBF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76DBF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76DBF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76189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76DBF4">
                    <a:lumMod val="50000"/>
                  </a:srgbClr>
                </a:solidFill>
              </a:rPr>
              <a:pPr/>
              <a:t>27.09.2018</a:t>
            </a:fld>
            <a:endParaRPr lang="ru-RU">
              <a:solidFill>
                <a:srgbClr val="76DBF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76DBF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76DBF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76DBF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6733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35937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27.09.2018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95134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27.09.2018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89271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27.09.2018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75566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05874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27244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4C71EC6-210F-42DE-9C53-41977AD35B3D}" type="datetimeFigureOut">
              <a:rPr lang="ru-RU" smtClean="0"/>
              <a:pPr/>
              <a:t>27.09.2018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50619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76DBF4">
                    <a:lumMod val="50000"/>
                  </a:srgbClr>
                </a:solidFill>
              </a:rPr>
              <a:pPr/>
              <a:t>27.09.2018</a:t>
            </a:fld>
            <a:endParaRPr lang="ru-RU">
              <a:solidFill>
                <a:srgbClr val="76DBF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>
              <a:solidFill>
                <a:srgbClr val="76DBF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76DBF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76DBF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7852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692696"/>
            <a:ext cx="8748464" cy="280831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КАЗЕННОЕ УЧРЕЖДЕНИЕ ГОРОДА НОВОСИБИРСКА «ГОРОДСКОЙ ЦЕНТР ПСИХОЛОГО-ПЕДАГОГИЧЕСКОЙ ПОДДЕРЖКИ МОЛОДЕЖИ «РОДНИК», 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ОТДЕЛ «ВИТА»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Территориальная </a:t>
            </a:r>
            <a:br>
              <a:rPr lang="ru-RU" sz="32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служба примирения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4353" y="4581128"/>
            <a:ext cx="4392488" cy="1224136"/>
          </a:xfrm>
        </p:spPr>
        <p:txBody>
          <a:bodyPr>
            <a:norm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Авторы: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медиатор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педагог-психолог </a:t>
            </a:r>
            <a:endPara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Кузнецова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Александра Михайловна</a:t>
            </a:r>
          </a:p>
        </p:txBody>
      </p:sp>
    </p:spTree>
    <p:extLst>
      <p:ext uri="{BB962C8B-B14F-4D97-AF65-F5344CB8AC3E}">
        <p14:creationId xmlns:p14="http://schemas.microsoft.com/office/powerpoint/2010/main" xmlns="" val="2754250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70504" y="207697"/>
            <a:ext cx="59584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 «Практическая медиация» </a:t>
            </a:r>
          </a:p>
          <a:p>
            <a:pPr algn="ctr"/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«Ведение общественной конференции»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1" y="1412776"/>
            <a:ext cx="3513991" cy="46805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48650" y="2312876"/>
            <a:ext cx="5122538" cy="28803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4219871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4108" y="260648"/>
            <a:ext cx="89289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Семинар-практикум </a:t>
            </a:r>
            <a:endParaRPr lang="ru-RU" sz="24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работы с агрессией у подростков» </a:t>
            </a:r>
          </a:p>
          <a:p>
            <a:pPr algn="ctr"/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(Студенты 3 курса НГПУ)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819761"/>
            <a:ext cx="4316676" cy="32184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3429000"/>
            <a:ext cx="4446749" cy="33154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0706212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2273" y="231238"/>
            <a:ext cx="80648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Семинар-практикум «Медиация в работе психолога»</a:t>
            </a:r>
          </a:p>
          <a:p>
            <a:pPr algn="ctr"/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(Студенты 5 курса </a:t>
            </a:r>
            <a:r>
              <a:rPr lang="ru-RU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СибАГС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268760"/>
            <a:ext cx="4419592" cy="33123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1960" y="3212976"/>
            <a:ext cx="4636830" cy="34678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7368539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55576" y="177897"/>
            <a:ext cx="78488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Медиация </a:t>
            </a: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школе.</a:t>
            </a:r>
          </a:p>
          <a:p>
            <a:pPr algn="ctr"/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Работа с конфликтами в 5 классе МБОУ СОШ № 51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3501008"/>
            <a:ext cx="4221520" cy="31551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7" y="1268760"/>
            <a:ext cx="4243055" cy="31712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3874854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xmlns="" val="2843172232"/>
              </p:ext>
            </p:extLst>
          </p:nvPr>
        </p:nvGraphicFramePr>
        <p:xfrm>
          <a:off x="179512" y="1124744"/>
          <a:ext cx="8280920" cy="43454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95386" y="116632"/>
            <a:ext cx="89411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Групповые мероприятия и заседания в рамках проекта 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«Территориальная служба примирения»</a:t>
            </a:r>
          </a:p>
        </p:txBody>
      </p:sp>
    </p:spTree>
    <p:extLst>
      <p:ext uri="{BB962C8B-B14F-4D97-AF65-F5344CB8AC3E}">
        <p14:creationId xmlns:p14="http://schemas.microsoft.com/office/powerpoint/2010/main" xmlns="" val="2963640907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13886575"/>
              </p:ext>
            </p:extLst>
          </p:nvPr>
        </p:nvGraphicFramePr>
        <p:xfrm>
          <a:off x="353473" y="1268760"/>
          <a:ext cx="8424936" cy="50474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96844">
                  <a:extLst>
                    <a:ext uri="{9D8B030D-6E8A-4147-A177-3AD203B41FA5}">
                      <a16:colId xmlns:a16="http://schemas.microsoft.com/office/drawing/2014/main" xmlns="" val="2726473941"/>
                    </a:ext>
                  </a:extLst>
                </a:gridCol>
                <a:gridCol w="4903303">
                  <a:extLst>
                    <a:ext uri="{9D8B030D-6E8A-4147-A177-3AD203B41FA5}">
                      <a16:colId xmlns:a16="http://schemas.microsoft.com/office/drawing/2014/main" xmlns="" val="3909149045"/>
                    </a:ext>
                  </a:extLst>
                </a:gridCol>
                <a:gridCol w="1450522">
                  <a:extLst>
                    <a:ext uri="{9D8B030D-6E8A-4147-A177-3AD203B41FA5}">
                      <a16:colId xmlns:a16="http://schemas.microsoft.com/office/drawing/2014/main" xmlns="" val="90822894"/>
                    </a:ext>
                  </a:extLst>
                </a:gridCol>
                <a:gridCol w="1574267">
                  <a:extLst>
                    <a:ext uri="{9D8B030D-6E8A-4147-A177-3AD203B41FA5}">
                      <a16:colId xmlns:a16="http://schemas.microsoft.com/office/drawing/2014/main" xmlns="" val="3364172556"/>
                    </a:ext>
                  </a:extLst>
                </a:gridCol>
              </a:tblGrid>
              <a:tr h="4629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№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Обратились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Количество обращений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Количество участников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645594047"/>
                  </a:ext>
                </a:extLst>
              </a:tr>
              <a:tr h="2314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Запрос от МКУ ГОМЦМП «Стратегия»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25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917770085"/>
                  </a:ext>
                </a:extLst>
              </a:tr>
              <a:tr h="2314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Запросы по работе со студентами от ВУЗов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3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34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725387044"/>
                  </a:ext>
                </a:extLst>
              </a:tr>
              <a:tr h="4629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3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Запросы от школ на работу со школьниками (тесты, тренинги)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46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883262116"/>
                  </a:ext>
                </a:extLst>
              </a:tr>
              <a:tr h="4629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4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Запросы от школ на проведение семинаров по медиации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4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106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968561551"/>
                  </a:ext>
                </a:extLst>
              </a:tr>
              <a:tr h="4629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5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Запрос от детских садов на проведение семинаров по медиации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30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4021370434"/>
                  </a:ext>
                </a:extLst>
              </a:tr>
              <a:tr h="6944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6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Запрос от Правительства Новосибирской области на участие в мероприятиях по Защите детей и их прав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5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Более 100 человек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18997926"/>
                  </a:ext>
                </a:extLst>
              </a:tr>
              <a:tr h="4629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7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Запрос на работу со специалистами центров для детей, оставшихся без опеки родителей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2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23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806155268"/>
                  </a:ext>
                </a:extLst>
              </a:tr>
              <a:tr h="462982">
                <a:tc gridSpan="2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Итог: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18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Более 300 человек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046870614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95386" y="116632"/>
            <a:ext cx="89411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Групповые мероприятия и заседания в рамках проекта 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«Территориальная служба примирения»</a:t>
            </a:r>
          </a:p>
        </p:txBody>
      </p:sp>
    </p:spTree>
    <p:extLst>
      <p:ext uri="{BB962C8B-B14F-4D97-AF65-F5344CB8AC3E}">
        <p14:creationId xmlns:p14="http://schemas.microsoft.com/office/powerpoint/2010/main" xmlns="" val="159135308"/>
      </p:ext>
    </p:extLst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Летний лагерь медиация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46038"/>
            <a:ext cx="9144000" cy="690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838795926"/>
      </p:ext>
    </p:extLst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04664"/>
            <a:ext cx="5631726" cy="3251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96952"/>
            <a:ext cx="5317085" cy="3734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956389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 descr="IMG_775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43375">
            <a:off x="0" y="333375"/>
            <a:ext cx="4211638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3" descr="IMG1040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30073">
            <a:off x="6465888" y="-123825"/>
            <a:ext cx="2679700" cy="357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4" descr="IMAG2710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377893">
            <a:off x="-160338" y="3354388"/>
            <a:ext cx="4495801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5" descr="IMG10458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155665">
            <a:off x="3667919" y="315119"/>
            <a:ext cx="3176587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1" descr="IMG_7757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40200" y="3330575"/>
            <a:ext cx="5291138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4869926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9590" y="620688"/>
            <a:ext cx="4392488" cy="5824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5" descr="DSC0664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00336" y="636672"/>
            <a:ext cx="4227235" cy="2808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6" descr="DSC06630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6258" y="3594199"/>
            <a:ext cx="4251313" cy="2825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9240347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59632" y="332656"/>
            <a:ext cx="68407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Территориальная служба примирения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1556792"/>
            <a:ext cx="84249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Активное развитие медиации в Новосибирске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30330" y="2780928"/>
            <a:ext cx="4899363" cy="332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38703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17563"/>
            <a:ext cx="9455696" cy="6301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553092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364398"/>
            <a:ext cx="8352928" cy="6245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973213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Фото 1 ноября Барышево\DSC067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 rot="440568">
            <a:off x="4519263" y="607130"/>
            <a:ext cx="4836207" cy="3214611"/>
          </a:xfrm>
          <a:prstGeom prst="rect">
            <a:avLst/>
          </a:prstGeom>
        </p:spPr>
      </p:pic>
      <p:pic>
        <p:nvPicPr>
          <p:cNvPr id="4" name="Picture 3" descr="C:\Users\Татьяна\Desktop\DSC066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085130">
            <a:off x="-224271" y="319511"/>
            <a:ext cx="4822869" cy="3736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F:\Фото 1 ноября Барышево\DSC067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411760" y="3501008"/>
            <a:ext cx="4525607" cy="3008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913928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pp.userapi.com/c840521/v840521771/707ee/8Twa86fgbB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1" y="404664"/>
            <a:ext cx="8123647" cy="6073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887188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pp.userapi.com/c840521/v840521771/7079e/98lhQEB3g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352928" cy="624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82174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94931088"/>
              </p:ext>
            </p:extLst>
          </p:nvPr>
        </p:nvGraphicFramePr>
        <p:xfrm>
          <a:off x="251520" y="404664"/>
          <a:ext cx="8712968" cy="6035094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080120"/>
                <a:gridCol w="1656184"/>
                <a:gridCol w="2088232"/>
                <a:gridCol w="1584176"/>
                <a:gridCol w="2304256"/>
              </a:tblGrid>
              <a:tr h="149807">
                <a:tc>
                  <a:txBody>
                    <a:bodyPr/>
                    <a:lstStyle/>
                    <a:p>
                      <a:endParaRPr lang="ru-RU" sz="1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800" kern="1200" dirty="0" smtClean="0"/>
                        <a:t>2014 год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29" marB="457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kern="1200" dirty="0" smtClean="0"/>
                        <a:t>2015 год (лето)</a:t>
                      </a:r>
                      <a:endParaRPr lang="ru-RU" sz="18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29" marB="457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kern="1200" dirty="0" smtClean="0"/>
                        <a:t>2015 год (осень)</a:t>
                      </a:r>
                      <a:endParaRPr lang="ru-RU" sz="18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29" marB="457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2016 год (лето)</a:t>
                      </a:r>
                    </a:p>
                  </a:txBody>
                  <a:tcPr marL="91444" marR="91444" marT="45729" marB="457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831">
                <a:tc>
                  <a:txBody>
                    <a:bodyPr/>
                    <a:lstStyle/>
                    <a:p>
                      <a:pPr algn="ctr"/>
                      <a:r>
                        <a:rPr kumimoji="0" lang="ru-RU" sz="1800" kern="1200" dirty="0" smtClean="0"/>
                        <a:t>Охват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29" marB="457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800" kern="1200" dirty="0" smtClean="0"/>
                        <a:t>50 школьников</a:t>
                      </a:r>
                      <a:endParaRPr lang="ru-RU" sz="1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kern="1200" dirty="0" smtClean="0"/>
                        <a:t>80 школьников</a:t>
                      </a:r>
                      <a:endParaRPr lang="ru-RU" sz="1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800" kern="1200" dirty="0" smtClean="0"/>
                        <a:t>60 школьников</a:t>
                      </a:r>
                      <a:endParaRPr lang="ru-RU" sz="1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80 </a:t>
                      </a:r>
                      <a:r>
                        <a:rPr kumimoji="0" lang="ru-RU" sz="1800" kern="1200" dirty="0" smtClean="0"/>
                        <a:t>школьников</a:t>
                      </a:r>
                      <a:endParaRPr kumimoji="0" lang="ru-RU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4" marR="91444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0814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Районы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29" marB="457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kern="1200" dirty="0" smtClean="0"/>
                        <a:t> 6 районов:</a:t>
                      </a:r>
                    </a:p>
                    <a:p>
                      <a:r>
                        <a:rPr kumimoji="0" lang="ru-RU" sz="1800" kern="1200" dirty="0" smtClean="0"/>
                        <a:t>Новосибирский район, </a:t>
                      </a:r>
                      <a:r>
                        <a:rPr kumimoji="0" lang="ru-RU" sz="1800" kern="1200" dirty="0" err="1" smtClean="0"/>
                        <a:t>Краснозерский</a:t>
                      </a:r>
                      <a:r>
                        <a:rPr kumimoji="0" lang="ru-RU" sz="1800" kern="1200" dirty="0" smtClean="0"/>
                        <a:t> район, Карасукский район, Ордынский район, </a:t>
                      </a:r>
                      <a:r>
                        <a:rPr kumimoji="0" lang="ru-RU" sz="1800" kern="1200" dirty="0" err="1" smtClean="0"/>
                        <a:t>Заельцовский</a:t>
                      </a:r>
                      <a:r>
                        <a:rPr kumimoji="0" lang="ru-RU" sz="1800" kern="1200" dirty="0" smtClean="0"/>
                        <a:t> район, Сибирский </a:t>
                      </a:r>
                      <a:r>
                        <a:rPr kumimoji="0" lang="ru-RU" sz="1800" kern="1200" dirty="0" err="1" smtClean="0"/>
                        <a:t>кодетский</a:t>
                      </a:r>
                      <a:r>
                        <a:rPr kumimoji="0" lang="ru-RU" sz="1800" kern="1200" dirty="0" smtClean="0"/>
                        <a:t> корпус.</a:t>
                      </a:r>
                      <a:endParaRPr lang="ru-RU" sz="1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kern="1200" dirty="0" smtClean="0"/>
                        <a:t>11 районов: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kern="1200" dirty="0" smtClean="0"/>
                        <a:t>Коченево, Новосибирский район, </a:t>
                      </a:r>
                      <a:r>
                        <a:rPr kumimoji="0" lang="ru-RU" sz="1800" kern="1200" dirty="0" err="1" smtClean="0"/>
                        <a:t>Краснозерский</a:t>
                      </a:r>
                      <a:r>
                        <a:rPr kumimoji="0" lang="ru-RU" sz="1800" kern="1200" dirty="0" smtClean="0"/>
                        <a:t> район, Карасукский район, Ордынский район; </a:t>
                      </a:r>
                      <a:r>
                        <a:rPr kumimoji="0" lang="ru-RU" sz="1800" kern="1200" dirty="0" err="1" smtClean="0"/>
                        <a:t>город:Заельцовский</a:t>
                      </a:r>
                      <a:r>
                        <a:rPr kumimoji="0" lang="ru-RU" sz="1800" kern="1200" dirty="0" smtClean="0"/>
                        <a:t>, Калининский, Ленинский, Советский, Октябрьский, Первомайский.</a:t>
                      </a:r>
                      <a:endParaRPr kumimoji="0" lang="ru-RU" sz="1800" b="0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44" marR="91444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800" kern="1200" dirty="0" smtClean="0"/>
                        <a:t>Новосибирский район.</a:t>
                      </a:r>
                      <a:endParaRPr lang="ru-RU" sz="18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 районов:</a:t>
                      </a:r>
                    </a:p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Коченево, Новосибирский район, </a:t>
                      </a:r>
                      <a:r>
                        <a:rPr kumimoji="0" lang="ru-RU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Краснозерский</a:t>
                      </a:r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район, Карасукский район, Ордынский район; </a:t>
                      </a:r>
                      <a:r>
                        <a:rPr kumimoji="0" lang="ru-RU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город:Заельцовский</a:t>
                      </a:r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Калининский, Ленинский, Советский, Первомайский.</a:t>
                      </a:r>
                    </a:p>
                    <a:p>
                      <a:endParaRPr lang="ru-RU" sz="18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101920098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57044"/>
            <a:ext cx="9256065" cy="61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603616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9388" y="548680"/>
            <a:ext cx="820891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Мы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сотрудничаем с:</a:t>
            </a:r>
          </a:p>
          <a:p>
            <a:pPr algn="ctr"/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ВУЗами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ССУЗами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и учебными заведениями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отделом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опеки и попечительства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отделом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образования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следственным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отделом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Комиссией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 делам несовершеннолетних и защите их прав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районным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судом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общественными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организациями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центром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социального обслуживания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АНО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Образовательный центр профессионального развития «Сфера»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ФКУ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Новосибирская воспитательная колония ГУФСИН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Департамент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 социальной политике мэрии города Новосибирска</a:t>
            </a:r>
          </a:p>
        </p:txBody>
      </p:sp>
    </p:spTree>
    <p:extLst>
      <p:ext uri="{BB962C8B-B14F-4D97-AF65-F5344CB8AC3E}">
        <p14:creationId xmlns:p14="http://schemas.microsoft.com/office/powerpoint/2010/main" xmlns="" val="3280118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5656" y="1412775"/>
            <a:ext cx="6336704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Вы можете обратиться к нам </a:t>
            </a:r>
            <a:endParaRPr lang="ru-RU" sz="2400" b="1" dirty="0" smtClean="0"/>
          </a:p>
          <a:p>
            <a:pPr algn="ctr"/>
            <a:r>
              <a:rPr lang="ru-RU" sz="2400" b="1" dirty="0" smtClean="0"/>
              <a:t>по </a:t>
            </a:r>
            <a:r>
              <a:rPr lang="ru-RU" sz="2400" b="1" dirty="0"/>
              <a:t>телефону:</a:t>
            </a:r>
          </a:p>
          <a:p>
            <a:pPr algn="ctr"/>
            <a:r>
              <a:rPr lang="ru-RU" sz="2400" b="1" dirty="0"/>
              <a:t>225-98-11</a:t>
            </a:r>
          </a:p>
          <a:p>
            <a:pPr algn="ctr"/>
            <a:endParaRPr lang="ru-RU" sz="2400" b="1" dirty="0"/>
          </a:p>
          <a:p>
            <a:pPr algn="ctr"/>
            <a:r>
              <a:rPr lang="ru-RU" sz="2400" b="1" dirty="0"/>
              <a:t>или в социальных сетях</a:t>
            </a:r>
          </a:p>
          <a:p>
            <a:pPr algn="ctr"/>
            <a:r>
              <a:rPr lang="ru-RU" sz="2400" b="1" dirty="0"/>
              <a:t>http://vk.com/vita_centr</a:t>
            </a:r>
          </a:p>
          <a:p>
            <a:pPr algn="ctr"/>
            <a:endParaRPr lang="ru-RU" sz="2400" b="1" dirty="0"/>
          </a:p>
          <a:p>
            <a:pPr algn="ctr"/>
            <a:r>
              <a:rPr lang="ru-RU" sz="2400" b="1" dirty="0"/>
              <a:t>Наш адрес:</a:t>
            </a:r>
          </a:p>
          <a:p>
            <a:pPr algn="ctr"/>
            <a:r>
              <a:rPr lang="ru-RU" sz="2400" b="1" dirty="0"/>
              <a:t>630049  г. Новосибирск</a:t>
            </a:r>
          </a:p>
          <a:p>
            <a:pPr algn="ctr"/>
            <a:r>
              <a:rPr lang="ru-RU" sz="2400" b="1" dirty="0"/>
              <a:t>ул. Красный проспект, 161/1</a:t>
            </a:r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2895287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55409" y="2752899"/>
            <a:ext cx="57875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Благодарим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xmlns="" val="290496496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124744"/>
            <a:ext cx="842493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indent="360363"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 Проведение информационных лекций, семинаров и семинаров-практикумов.</a:t>
            </a:r>
          </a:p>
          <a:p>
            <a:pPr indent="360363"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 Участие в конференциях на тему конфликтов и медиации в Новосибирске.</a:t>
            </a:r>
          </a:p>
          <a:p>
            <a:pPr indent="360363"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3) Проведение медиативных сессий на базе МКУ «Родник» ОО «Вита» по решению конфликтов.</a:t>
            </a:r>
          </a:p>
          <a:p>
            <a:pPr indent="360363"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4) Создание информационных брошюр о медиации, конфликтах.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59632" y="332656"/>
            <a:ext cx="68407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Территориальная служба примирения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s://pp.userapi.com/c841120/v841120905/3bbfa/L05GcEOgUJw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420888"/>
            <a:ext cx="5622683" cy="407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275406" y="188640"/>
            <a:ext cx="858107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Видеоконференцсвязь, посвящённая Всероссийскому Дню </a:t>
            </a:r>
          </a:p>
          <a:p>
            <a:pPr algn="ctr"/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правовой помощи детям «Служба школьной медиации». </a:t>
            </a:r>
          </a:p>
          <a:p>
            <a:pPr algn="ctr"/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(Правительство Новосибирской области)</a:t>
            </a:r>
            <a:endParaRPr lang="ru-RU" sz="2000" b="1" dirty="0">
              <a:solidFill>
                <a:prstClr val="black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5406" y="1412776"/>
            <a:ext cx="86340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7675" algn="just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конференции приняли участие 31 район Новосибирской области. Цель данного семинара: обмен опытом работы с подростками с помощью процедуры медиации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278505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58015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Департамент образования мэрии города Новосибирска </a:t>
            </a:r>
          </a:p>
          <a:p>
            <a:pPr algn="ctr"/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совместно с МКУ ДПО «Городской центр образования и здоровья «Магистр»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32467" y="1468117"/>
            <a:ext cx="6679065" cy="4999299"/>
          </a:xfrm>
          <a:prstGeom prst="roundRect">
            <a:avLst>
              <a:gd name="adj" fmla="val 802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111075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81716" y="1358280"/>
            <a:ext cx="7169162" cy="53598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1379841" y="260648"/>
            <a:ext cx="6372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Семинар: «Медиация 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школе». </a:t>
            </a:r>
            <a:endParaRPr lang="ru-RU" sz="24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МКУ «Родник» ОО "Алиса")</a:t>
            </a:r>
          </a:p>
        </p:txBody>
      </p:sp>
    </p:spTree>
    <p:extLst>
      <p:ext uri="{BB962C8B-B14F-4D97-AF65-F5344CB8AC3E}">
        <p14:creationId xmlns:p14="http://schemas.microsoft.com/office/powerpoint/2010/main" xmlns="" val="1995593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17469" y="256043"/>
            <a:ext cx="84969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Семинары 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теме: «Основы управления конфликтом» </a:t>
            </a:r>
          </a:p>
          <a:p>
            <a:pPr algn="ctr"/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(СП "Альтернатива" МКУ ГОМЦМП "Стратегия")</a:t>
            </a:r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5" y="1412776"/>
            <a:ext cx="4170405" cy="30963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3968" y="3284984"/>
            <a:ext cx="4509593" cy="33693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8849892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97489" y="188640"/>
            <a:ext cx="81369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Семинар-практикум «Медиация в образовании» Детский сад № 100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196752"/>
            <a:ext cx="4032448" cy="30092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51920" y="2895303"/>
            <a:ext cx="4998496" cy="37434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6443460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261397"/>
            <a:ext cx="87129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Семинары по медиации </a:t>
            </a: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«Создание 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служб </a:t>
            </a: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примирения» 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(МКУ «Жемчужина», «Тёплый дом», «Созвездие»)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4740" y="1412776"/>
            <a:ext cx="4233573" cy="31683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65940" y="3369850"/>
            <a:ext cx="4467900" cy="33389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5458898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1_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520</TotalTime>
  <Words>596</Words>
  <Application>Microsoft Office PowerPoint</Application>
  <PresentationFormat>Экран (4:3)</PresentationFormat>
  <Paragraphs>115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29</vt:i4>
      </vt:variant>
    </vt:vector>
  </HeadingPairs>
  <TitlesOfParts>
    <vt:vector size="31" baseType="lpstr">
      <vt:lpstr>Сектор</vt:lpstr>
      <vt:lpstr>1_Сектор</vt:lpstr>
      <vt:lpstr>МУНИЦИПАЛЬНОЕ КАЗЕННОЕ УЧРЕЖДЕНИЕ ГОРОДА НОВОСИБИРСКА «ГОРОДСКОЙ ЦЕНТР ПСИХОЛОГО-ПЕДАГОГИЧЕСКОЙ ПОДДЕРЖКИ МОЛОДЕЖИ «РОДНИК»,  ОСНОВНОЙ ОТДЕЛ «ВИТА»     Территориальная  служба примирения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КАЗЕННОЕ УЧРЕЖДЕНИЕ ГОРОДА НОВОСИБИРСКА "ГОРОДСКОЙ ЦЕНТР ПСИХОЛОГО-ПЕДАГОГИЧЕСКОЙ ПОДДЕРЖКИ МОЛОДЕЖИ "РОДНИК",  ОСНОВНОЙ ОТДЕЛ «ВИТА»   Годовой аналитический отчет  за учебный сезон октябрь 2017- июнь 2018  Территориальная  служба примирения</dc:title>
  <dc:creator>Вера Аксеновская</dc:creator>
  <cp:lastModifiedBy>Asus</cp:lastModifiedBy>
  <cp:revision>36</cp:revision>
  <dcterms:created xsi:type="dcterms:W3CDTF">2018-05-22T07:45:39Z</dcterms:created>
  <dcterms:modified xsi:type="dcterms:W3CDTF">2018-09-27T00:51:40Z</dcterms:modified>
</cp:coreProperties>
</file>