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4" r:id="rId4"/>
    <p:sldId id="266" r:id="rId5"/>
    <p:sldId id="258" r:id="rId6"/>
    <p:sldId id="259" r:id="rId7"/>
    <p:sldId id="261" r:id="rId8"/>
    <p:sldId id="267" r:id="rId9"/>
    <p:sldId id="262" r:id="rId10"/>
    <p:sldId id="268" r:id="rId11"/>
    <p:sldId id="269" r:id="rId12"/>
    <p:sldId id="271" r:id="rId13"/>
    <p:sldId id="265" r:id="rId14"/>
    <p:sldId id="270" r:id="rId15"/>
    <p:sldId id="263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614" y="-5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4259-FF82-41C8-8A10-F03281897545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3A3A-91CC-4F63-BA7D-8B4488A6CD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648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4259-FF82-41C8-8A10-F03281897545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3A3A-91CC-4F63-BA7D-8B4488A6CD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311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4259-FF82-41C8-8A10-F03281897545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3A3A-91CC-4F63-BA7D-8B4488A6CD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28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4259-FF82-41C8-8A10-F03281897545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3A3A-91CC-4F63-BA7D-8B4488A6CD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282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4259-FF82-41C8-8A10-F03281897545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3A3A-91CC-4F63-BA7D-8B4488A6CD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183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4259-FF82-41C8-8A10-F03281897545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3A3A-91CC-4F63-BA7D-8B4488A6CD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11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4259-FF82-41C8-8A10-F03281897545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3A3A-91CC-4F63-BA7D-8B4488A6CD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634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4259-FF82-41C8-8A10-F03281897545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3A3A-91CC-4F63-BA7D-8B4488A6CD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348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4259-FF82-41C8-8A10-F03281897545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3A3A-91CC-4F63-BA7D-8B4488A6CD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178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4259-FF82-41C8-8A10-F03281897545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3A3A-91CC-4F63-BA7D-8B4488A6CD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00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4259-FF82-41C8-8A10-F03281897545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3A3A-91CC-4F63-BA7D-8B4488A6CD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29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44259-FF82-41C8-8A10-F03281897545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73A3A-91CC-4F63-BA7D-8B4488A6CD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22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78"/>
          <a:stretch/>
        </p:blipFill>
        <p:spPr>
          <a:xfrm>
            <a:off x="141412" y="339502"/>
            <a:ext cx="8856984" cy="423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5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85725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dirty="0" smtClean="0">
                <a:ln>
                  <a:solidFill>
                    <a:schemeClr val="bg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ОКРУЖНЫЕ ФОРУМЫ</a:t>
            </a:r>
            <a:endParaRPr lang="ru-RU" dirty="0">
              <a:ln>
                <a:solidFill>
                  <a:schemeClr val="bg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1061323"/>
            <a:ext cx="7283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Среда</a:t>
            </a:r>
            <a:r>
              <a:rPr lang="ru-RU" dirty="0" smtClean="0">
                <a:solidFill>
                  <a:prstClr val="black"/>
                </a:solidFill>
              </a:rPr>
              <a:t> (ЦФО, Белгородская область) </a:t>
            </a:r>
            <a:r>
              <a:rPr lang="ru-RU" dirty="0">
                <a:solidFill>
                  <a:prstClr val="black"/>
                </a:solidFill>
              </a:rPr>
              <a:t>– </a:t>
            </a:r>
            <a:r>
              <a:rPr lang="ru-RU" dirty="0"/>
              <a:t>формирование комфортной городской среды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9935" y="2202418"/>
            <a:ext cx="7294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Амур </a:t>
            </a:r>
            <a:r>
              <a:rPr lang="ru-RU" dirty="0" smtClean="0">
                <a:solidFill>
                  <a:prstClr val="black"/>
                </a:solidFill>
              </a:rPr>
              <a:t>(ДФО, Хабаровский край) </a:t>
            </a:r>
            <a:r>
              <a:rPr lang="ru-RU" dirty="0">
                <a:solidFill>
                  <a:prstClr val="black"/>
                </a:solidFill>
              </a:rPr>
              <a:t>– </a:t>
            </a:r>
            <a:r>
              <a:rPr lang="ru-RU" dirty="0"/>
              <a:t>предпринимательство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1640" y="3219822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Алтай. Территория развития</a:t>
            </a:r>
            <a:r>
              <a:rPr lang="ru-RU" dirty="0">
                <a:solidFill>
                  <a:prstClr val="black"/>
                </a:solidFill>
              </a:rPr>
              <a:t> (СФО, Алтайский край) – туризм и гостеприимство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63837"/>
            <a:ext cx="757609" cy="436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88" t="-1" b="-169"/>
          <a:stretch/>
        </p:blipFill>
        <p:spPr>
          <a:xfrm>
            <a:off x="8465443" y="1"/>
            <a:ext cx="683071" cy="51435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51" y="2139702"/>
            <a:ext cx="942313" cy="64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425"/>
            <a:ext cx="1092333" cy="4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21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88" t="-1" b="-169"/>
          <a:stretch/>
        </p:blipFill>
        <p:spPr>
          <a:xfrm>
            <a:off x="8465443" y="1"/>
            <a:ext cx="683071" cy="51435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" y="987574"/>
            <a:ext cx="8219256" cy="388843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Всероссийский молодежный экологический форум «Экосистема» (</a:t>
            </a:r>
            <a:r>
              <a:rPr lang="en-US" dirty="0" smtClean="0"/>
              <a:t>I </a:t>
            </a:r>
            <a:r>
              <a:rPr lang="ru-RU" dirty="0" smtClean="0"/>
              <a:t>этап – 24-28 </a:t>
            </a:r>
            <a:r>
              <a:rPr lang="ru-RU" dirty="0" smtClean="0"/>
              <a:t>мая, Вологодская </a:t>
            </a:r>
            <a:r>
              <a:rPr lang="ru-RU" dirty="0"/>
              <a:t>область, </a:t>
            </a:r>
            <a:r>
              <a:rPr lang="en-US" dirty="0" smtClean="0"/>
              <a:t>II</a:t>
            </a:r>
            <a:r>
              <a:rPr lang="ru-RU" dirty="0" smtClean="0"/>
              <a:t> этап – 29 августа – 4 </a:t>
            </a:r>
            <a:r>
              <a:rPr lang="ru-RU" dirty="0" smtClean="0"/>
              <a:t>сентября, Камчатский </a:t>
            </a:r>
            <a:r>
              <a:rPr lang="ru-RU" dirty="0"/>
              <a:t>край</a:t>
            </a:r>
            <a:r>
              <a:rPr lang="ru-RU" dirty="0" smtClean="0"/>
              <a:t>). </a:t>
            </a:r>
            <a:endParaRPr lang="ru-RU" dirty="0" smtClean="0"/>
          </a:p>
          <a:p>
            <a:pPr algn="just"/>
            <a:r>
              <a:rPr lang="ru-RU" dirty="0" smtClean="0"/>
              <a:t>Всероссийский молодежный патриотический форум «</a:t>
            </a:r>
            <a:r>
              <a:rPr lang="ru-RU" dirty="0" err="1" smtClean="0"/>
              <a:t>Самолва</a:t>
            </a:r>
            <a:r>
              <a:rPr lang="ru-RU" dirty="0" smtClean="0"/>
              <a:t>» (15 июня – 5 сентября, Псковская область)</a:t>
            </a:r>
          </a:p>
          <a:p>
            <a:pPr algn="just"/>
            <a:r>
              <a:rPr lang="ru-RU" dirty="0" smtClean="0"/>
              <a:t>Всероссийский </a:t>
            </a:r>
            <a:r>
              <a:rPr lang="ru-RU" dirty="0" smtClean="0"/>
              <a:t>форум молодых предпринимателей (4-8 августа, республика Удмуртия)</a:t>
            </a:r>
          </a:p>
          <a:p>
            <a:pPr algn="just"/>
            <a:r>
              <a:rPr lang="ru-RU" dirty="0" smtClean="0"/>
              <a:t>Х Всероссийский форум рабочей молодежи (октябрь, Нижегородская область)</a:t>
            </a:r>
          </a:p>
          <a:p>
            <a:pPr algn="just"/>
            <a:r>
              <a:rPr lang="ru-RU" dirty="0" smtClean="0"/>
              <a:t>Всероссийский молодежный форум социального призвания (6-10 октября, Санкт-Петербург)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514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>
                  <a:solidFill>
                    <a:schemeClr val="bg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ПРОФИЛЬНЫЕ ФОРУМЫ</a:t>
            </a:r>
            <a:endParaRPr lang="ru-RU" dirty="0">
              <a:ln>
                <a:solidFill>
                  <a:schemeClr val="bg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215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499741"/>
            <a:ext cx="6192688" cy="20948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Тема Форума 2022 года: «Развитие территорий и сообществ»</a:t>
            </a:r>
          </a:p>
          <a:p>
            <a:pPr marL="0" indent="0">
              <a:buNone/>
            </a:pPr>
            <a:r>
              <a:rPr lang="ru-RU" sz="2400" dirty="0" smtClean="0"/>
              <a:t>К участию приглашаются молодые люди в возрасте от 16 до 35 лет</a:t>
            </a:r>
          </a:p>
          <a:p>
            <a:pPr marL="0" indent="0">
              <a:buNone/>
            </a:pPr>
            <a:r>
              <a:rPr lang="ru-RU" sz="2400" dirty="0" smtClean="0"/>
              <a:t>Регистрация стартует 16 мая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6" b="12364"/>
          <a:stretch/>
        </p:blipFill>
        <p:spPr bwMode="auto">
          <a:xfrm>
            <a:off x="0" y="-20538"/>
            <a:ext cx="9144000" cy="2291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565088"/>
            <a:ext cx="1872208" cy="188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4"/>
          <p:cNvSpPr txBox="1">
            <a:spLocks/>
          </p:cNvSpPr>
          <p:nvPr/>
        </p:nvSpPr>
        <p:spPr>
          <a:xfrm>
            <a:off x="12358" y="1832506"/>
            <a:ext cx="3470876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НОВОСИБИРСК </a:t>
            </a: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182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НОВОВВЕДЕНИЯ РЕГИСТРАЦИИ В 2022 ГОДУ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88" t="-1" b="-169"/>
          <a:stretch/>
        </p:blipFill>
        <p:spPr>
          <a:xfrm>
            <a:off x="8465443" y="1"/>
            <a:ext cx="683071" cy="51435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/>
              <a:t>С этого года на всех </a:t>
            </a:r>
            <a:r>
              <a:rPr lang="ru-RU" dirty="0" smtClean="0"/>
              <a:t>форумах введена система тестирования, </a:t>
            </a:r>
            <a:r>
              <a:rPr lang="ru-RU" dirty="0"/>
              <a:t>чтобы дирекции могли эффективней выстраивать программу и коммуникации со своими участниками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r>
              <a:rPr lang="ru-RU" dirty="0" smtClean="0"/>
              <a:t>В процессе регистрации система </a:t>
            </a:r>
            <a:r>
              <a:rPr lang="ru-RU" dirty="0"/>
              <a:t>переведет вас в личный кабинет и предложит пройти обучение и тест (это обязательный этап</a:t>
            </a:r>
            <a:r>
              <a:rPr lang="ru-RU" dirty="0" smtClean="0"/>
              <a:t>).</a:t>
            </a:r>
          </a:p>
          <a:p>
            <a:pPr marL="0" indent="0" algn="ctr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Успешно </a:t>
            </a:r>
            <a:r>
              <a:rPr lang="ru-RU" dirty="0"/>
              <a:t>завершив курс, получив </a:t>
            </a:r>
            <a:r>
              <a:rPr lang="ru-RU" dirty="0" smtClean="0"/>
              <a:t>галочку </a:t>
            </a:r>
            <a:r>
              <a:rPr lang="ru-RU" dirty="0"/>
              <a:t>«Курс пройдён, тест сдан», можно подать заявку на сам форум, нажав на вкладку «Регистрация».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Рекомендуется </a:t>
            </a:r>
            <a:r>
              <a:rPr lang="ru-RU" dirty="0"/>
              <a:t>запланировать 2-3 часа на эти действия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368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6"/>
          <a:stretch/>
        </p:blipFill>
        <p:spPr bwMode="auto">
          <a:xfrm>
            <a:off x="6804248" y="3148314"/>
            <a:ext cx="1728116" cy="1522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09" y="-20538"/>
            <a:ext cx="9140223" cy="285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3075806"/>
            <a:ext cx="5976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Сайт-маршрутизатор по Всероссийской </a:t>
            </a:r>
            <a:r>
              <a:rPr lang="ru-RU" sz="3200" b="1" dirty="0" err="1" smtClean="0"/>
              <a:t>форумной</a:t>
            </a:r>
            <a:r>
              <a:rPr lang="ru-RU" sz="3200" b="1" dirty="0" smtClean="0"/>
              <a:t> кампании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4010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4" b="5266"/>
          <a:stretch/>
        </p:blipFill>
        <p:spPr>
          <a:xfrm>
            <a:off x="2122" y="-20538"/>
            <a:ext cx="9178390" cy="5164038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95486"/>
            <a:ext cx="1800200" cy="1747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87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4" t="21167" r="6145" b="39417"/>
          <a:stretch/>
        </p:blipFill>
        <p:spPr bwMode="auto">
          <a:xfrm>
            <a:off x="0" y="-20538"/>
            <a:ext cx="9144000" cy="247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5792501" y="1680191"/>
            <a:ext cx="3388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ОРЕНБУРГ,</a:t>
            </a:r>
          </a:p>
          <a:p>
            <a:pPr marL="0" indent="0" algn="r"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-14 июня 2022 года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1" y="2571750"/>
            <a:ext cx="71108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Магистральная тема</a:t>
            </a:r>
            <a:r>
              <a:rPr lang="ru-RU" sz="1400" dirty="0" smtClean="0"/>
              <a:t>: публичная дипломатия, мягкая сила, гуманитарное </a:t>
            </a:r>
            <a:r>
              <a:rPr lang="ru-RU" sz="1400" dirty="0"/>
              <a:t>влияние</a:t>
            </a:r>
          </a:p>
          <a:p>
            <a:r>
              <a:rPr lang="ru-RU" sz="1400" dirty="0"/>
              <a:t>Форум «Евразия </a:t>
            </a:r>
            <a:r>
              <a:rPr lang="ru-RU" sz="1400" dirty="0" err="1"/>
              <a:t>Global</a:t>
            </a:r>
            <a:r>
              <a:rPr lang="ru-RU" sz="1400" dirty="0"/>
              <a:t>»</a:t>
            </a:r>
            <a:r>
              <a:rPr lang="ru-RU" sz="1400" b="1" dirty="0"/>
              <a:t> </a:t>
            </a:r>
            <a:r>
              <a:rPr lang="ru-RU" sz="1400" dirty="0"/>
              <a:t>создаёт условия для обмена лучшими мировыми практиками разработки проектов в области устойчивого развития молодёжи. Это площадка практико-ориентированного диалога молодых людей России и иностранных государств. Форум пройдет в формате следующих треков: медиа, добро, карьера, молодые соотечественники</a:t>
            </a:r>
          </a:p>
          <a:p>
            <a:r>
              <a:rPr lang="ru-RU" sz="1400" b="1" dirty="0"/>
              <a:t>Приём заявок с 1 марта по 26 апреля 2022 года</a:t>
            </a:r>
            <a:endParaRPr lang="ru-RU" sz="1400" dirty="0"/>
          </a:p>
          <a:p>
            <a:r>
              <a:rPr lang="ru-RU" sz="1400" b="1" dirty="0" smtClean="0"/>
              <a:t>К участию приглашаются: </a:t>
            </a:r>
            <a:r>
              <a:rPr lang="ru-RU" sz="1400" dirty="0" smtClean="0"/>
              <a:t>молодые дипломаты, лидеры </a:t>
            </a:r>
            <a:r>
              <a:rPr lang="ru-RU" sz="1400" dirty="0"/>
              <a:t>международного </a:t>
            </a:r>
            <a:r>
              <a:rPr lang="ru-RU" sz="1400" dirty="0" err="1"/>
              <a:t>молодёжного</a:t>
            </a:r>
            <a:r>
              <a:rPr lang="ru-RU" sz="1400" dirty="0"/>
              <a:t> </a:t>
            </a:r>
            <a:r>
              <a:rPr lang="ru-RU" sz="1400" dirty="0" smtClean="0"/>
              <a:t>сотрудничества, российские соотечественники, проживающие </a:t>
            </a:r>
            <a:r>
              <a:rPr lang="ru-RU" sz="1400" dirty="0"/>
              <a:t>за рубежом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4515966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рамках Форума проходит конкурс 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молодежных проектов (поддержка до 1 500 000 рублей)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6" t="4359" r="27738" b="3142"/>
          <a:stretch/>
        </p:blipFill>
        <p:spPr bwMode="auto">
          <a:xfrm>
            <a:off x="7290399" y="2894499"/>
            <a:ext cx="1602081" cy="154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28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67693"/>
            <a:ext cx="6120680" cy="252692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«ШУМ» объединяет молодых </a:t>
            </a:r>
            <a:r>
              <a:rPr lang="ru-RU" dirty="0" err="1"/>
              <a:t>медийщиков</a:t>
            </a:r>
            <a:r>
              <a:rPr lang="ru-RU" dirty="0"/>
              <a:t> от 18 до 35 лет со всей страны. Команды по направлениям в течение недели участвуют в практических кампусах: решают реальные задачи по креативным брифам, создают контент для </a:t>
            </a:r>
            <a:r>
              <a:rPr lang="ru-RU" dirty="0" err="1"/>
              <a:t>видеоплатформ</a:t>
            </a:r>
            <a:r>
              <a:rPr lang="ru-RU" dirty="0"/>
              <a:t> и социальных сетей, разрабатывают коммуникационные и PR-стратегии под руководством опытных экспертов и менторов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Прием заявок: </a:t>
            </a:r>
            <a:r>
              <a:rPr lang="ru-RU" dirty="0" smtClean="0"/>
              <a:t>с 12 апреля до 5 мая 2022 года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62" b="8312"/>
          <a:stretch/>
        </p:blipFill>
        <p:spPr bwMode="auto">
          <a:xfrm>
            <a:off x="0" y="0"/>
            <a:ext cx="9144000" cy="187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437101"/>
            <a:ext cx="1526282" cy="150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14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7693"/>
            <a:ext cx="5400600" cy="252692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b="1" dirty="0"/>
              <a:t>Магистральная тема</a:t>
            </a:r>
            <a:r>
              <a:rPr lang="ru-RU" dirty="0"/>
              <a:t>: карьера и трудоустройство</a:t>
            </a:r>
          </a:p>
          <a:p>
            <a:pPr marL="0" indent="0">
              <a:buNone/>
            </a:pPr>
            <a:r>
              <a:rPr lang="ru-RU" dirty="0"/>
              <a:t>«Бирюса» — это тайга, Сибирь, дружба и новые вызовы. Это уникальные знания, знакомства и атмосфера. В этом году участники сибирского форума «Территория инициативной молодёжи «Бирюса» окунутся с головой не только в бодрящую воду Красноярского водохранилища, но и в развитие карьерной грамотности. Как быть в тренде на рынке труда, достойно зарабатывать, не перегорать и на какую нужную ступеньку карьерной лестницы стоит успеть запрыгнуть — узнают участники форума.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Приём заявок с 20 апреля по 10 июня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1"/>
          <a:stretch/>
        </p:blipFill>
        <p:spPr bwMode="auto">
          <a:xfrm>
            <a:off x="1" y="-20538"/>
            <a:ext cx="9144000" cy="197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4"/>
          <p:cNvSpPr txBox="1">
            <a:spLocks/>
          </p:cNvSpPr>
          <p:nvPr/>
        </p:nvSpPr>
        <p:spPr>
          <a:xfrm>
            <a:off x="-36512" y="1635646"/>
            <a:ext cx="4176464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КРАСНОЯРСКИЙ КРАЙ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644" y="2427734"/>
            <a:ext cx="175478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22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4" b="8782"/>
          <a:stretch/>
        </p:blipFill>
        <p:spPr bwMode="auto">
          <a:xfrm>
            <a:off x="0" y="1394"/>
            <a:ext cx="9144000" cy="2574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064" y="2715766"/>
            <a:ext cx="16764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1977" y="2588955"/>
            <a:ext cx="72583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Магистральная тема:</a:t>
            </a:r>
            <a:r>
              <a:rPr lang="ru-RU" sz="1400" dirty="0"/>
              <a:t> политика и развитие сообществ.</a:t>
            </a:r>
          </a:p>
          <a:p>
            <a:r>
              <a:rPr lang="ru-RU" sz="1400" dirty="0"/>
              <a:t>Одна из крупнейших образовательных площадок России, которая ежегодно собирает молодых профессионалов со всей страны из самых разных отраслей </a:t>
            </a:r>
            <a:r>
              <a:rPr lang="ru-RU" sz="1400" dirty="0" err="1"/>
              <a:t>социо</a:t>
            </a:r>
            <a:r>
              <a:rPr lang="ru-RU" sz="1400" dirty="0"/>
              <a:t>-гуманитарного профиля: политологов, учителей, управленцев, историков и представителей других специальностей.</a:t>
            </a:r>
          </a:p>
          <a:p>
            <a:r>
              <a:rPr lang="ru-RU" sz="1400" b="1" dirty="0"/>
              <a:t>Приём заявок с 16 апреля по 1 июня 2022 года</a:t>
            </a:r>
            <a:endParaRPr lang="ru-RU" sz="1400" dirty="0"/>
          </a:p>
          <a:p>
            <a:r>
              <a:rPr lang="ru-RU" sz="1400" b="1" dirty="0"/>
              <a:t>Смены</a:t>
            </a:r>
            <a:r>
              <a:rPr lang="ru-RU" sz="1400" b="1" dirty="0" smtClean="0"/>
              <a:t>: </a:t>
            </a:r>
            <a:r>
              <a:rPr lang="ru-RU" sz="1400" dirty="0" smtClean="0"/>
              <a:t>«</a:t>
            </a:r>
            <a:r>
              <a:rPr lang="ru-RU" sz="1400" dirty="0"/>
              <a:t>Город</a:t>
            </a:r>
            <a:r>
              <a:rPr lang="ru-RU" sz="1400" dirty="0" smtClean="0"/>
              <a:t>», «</a:t>
            </a:r>
            <a:r>
              <a:rPr lang="ru-RU" sz="1400" dirty="0"/>
              <a:t>Бизнес</a:t>
            </a:r>
            <a:r>
              <a:rPr lang="ru-RU" sz="1400" dirty="0" smtClean="0"/>
              <a:t>», «</a:t>
            </a:r>
            <a:r>
              <a:rPr lang="ru-RU" sz="1400" dirty="0"/>
              <a:t>Образование</a:t>
            </a:r>
            <a:r>
              <a:rPr lang="ru-RU" sz="1400" dirty="0" smtClean="0"/>
              <a:t>», «</a:t>
            </a:r>
            <a:r>
              <a:rPr lang="ru-RU" sz="1400" dirty="0"/>
              <a:t>Общество</a:t>
            </a:r>
            <a:r>
              <a:rPr lang="ru-RU" sz="1400" dirty="0" smtClean="0"/>
              <a:t>», «</a:t>
            </a:r>
            <a:r>
              <a:rPr lang="ru-RU" sz="1400" dirty="0"/>
              <a:t>Безопасность</a:t>
            </a:r>
            <a:r>
              <a:rPr lang="ru-RU" sz="1400" dirty="0" smtClean="0"/>
              <a:t>», «</a:t>
            </a:r>
            <a:r>
              <a:rPr lang="ru-RU" sz="1400" dirty="0"/>
              <a:t>Управление</a:t>
            </a:r>
            <a:r>
              <a:rPr lang="ru-RU" sz="1400" dirty="0" smtClean="0"/>
              <a:t>», «</a:t>
            </a:r>
            <a:r>
              <a:rPr lang="ru-RU" sz="1400" dirty="0"/>
              <a:t>Политика»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1923678"/>
            <a:ext cx="327636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МОСКОВСКАЯ </a:t>
            </a: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ОБЛАСТЬ,</a:t>
            </a:r>
          </a:p>
          <a:p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июля – 5 августа 2022 года</a:t>
            </a:r>
            <a:endParaRPr lang="ru-RU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4371951"/>
            <a:ext cx="5652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рамках Форума проходит конкурс 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молодежных проектов (поддержка до 1 500 000 рублей)</a:t>
            </a:r>
          </a:p>
        </p:txBody>
      </p:sp>
    </p:spTree>
    <p:extLst>
      <p:ext uri="{BB962C8B-B14F-4D97-AF65-F5344CB8AC3E}">
        <p14:creationId xmlns:p14="http://schemas.microsoft.com/office/powerpoint/2010/main" val="51733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427734"/>
            <a:ext cx="67687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Магистральная тема:</a:t>
            </a:r>
            <a:r>
              <a:rPr lang="ru-RU" sz="1600" dirty="0"/>
              <a:t> управление и развитие Дальнего Востока, в частности Сахалинской области</a:t>
            </a:r>
          </a:p>
          <a:p>
            <a:r>
              <a:rPr lang="ru-RU" sz="1600" dirty="0" smtClean="0"/>
              <a:t>По </a:t>
            </a:r>
            <a:r>
              <a:rPr lang="ru-RU" sz="1600" dirty="0"/>
              <a:t>итогам форума участники разработают карту привлекательности Дальнего Востока для молодых управленцев. Форум пройдет в формате следующих треков: патриотизм и территориальное развитие, туризм и гостеприимство, креативные индустрии и IT</a:t>
            </a:r>
          </a:p>
          <a:p>
            <a:r>
              <a:rPr lang="ru-RU" sz="1600" b="1" dirty="0"/>
              <a:t>Приём заявок с 15 апреля по 15 июня 2022 года</a:t>
            </a:r>
            <a:endParaRPr lang="ru-RU" sz="1600" dirty="0"/>
          </a:p>
          <a:p>
            <a:r>
              <a:rPr lang="ru-RU" sz="1600" b="1" dirty="0" smtClean="0"/>
              <a:t>К участию приглашаются: </a:t>
            </a:r>
            <a:r>
              <a:rPr lang="ru-RU" sz="1600" dirty="0" smtClean="0"/>
              <a:t>молодые управленцы; молодые специалисты, </a:t>
            </a:r>
            <a:r>
              <a:rPr lang="ru-RU" sz="1600" dirty="0"/>
              <a:t>заинтересованных в развитии Дальнего Востока, в частности Сахалинской </a:t>
            </a:r>
            <a:r>
              <a:rPr lang="ru-RU" sz="1600" dirty="0" smtClean="0"/>
              <a:t>области; лидеров </a:t>
            </a:r>
            <a:r>
              <a:rPr lang="ru-RU" sz="1600" dirty="0"/>
              <a:t>студенческих объединений, предпринимательства, НКО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7" t="5496" r="21567" b="6569"/>
          <a:stretch/>
        </p:blipFill>
        <p:spPr bwMode="auto">
          <a:xfrm>
            <a:off x="7020272" y="2720891"/>
            <a:ext cx="1899227" cy="179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8" b="10957"/>
          <a:stretch/>
        </p:blipFill>
        <p:spPr bwMode="auto">
          <a:xfrm>
            <a:off x="0" y="-20538"/>
            <a:ext cx="9144000" cy="240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1358" y="1707653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ЮЖНО-САХАЛИНСК, 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13-19 августа 2022 года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853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0" t="3129" r="16517"/>
          <a:stretch/>
        </p:blipFill>
        <p:spPr bwMode="auto">
          <a:xfrm>
            <a:off x="6840372" y="2628076"/>
            <a:ext cx="1692068" cy="174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4362658"/>
            <a:ext cx="2827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Проводится очно и онлайн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2427734"/>
          </a:xfrm>
          <a:prstGeom prst="rect">
            <a:avLst/>
          </a:prstGeom>
          <a:solidFill>
            <a:srgbClr val="ECF1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6" t="10365" r="45521" b="11196"/>
          <a:stretch/>
        </p:blipFill>
        <p:spPr bwMode="auto">
          <a:xfrm>
            <a:off x="2543174" y="835"/>
            <a:ext cx="3326085" cy="242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2484060"/>
            <a:ext cx="58326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Магистральная тема:</a:t>
            </a:r>
            <a:r>
              <a:rPr lang="ru-RU" sz="1400" dirty="0"/>
              <a:t> гуманитарное развитие и гармонизация межнациональных отношений.</a:t>
            </a:r>
          </a:p>
          <a:p>
            <a:r>
              <a:rPr lang="ru-RU" sz="1400" dirty="0"/>
              <a:t>Форум «Машук» ставит своей целью укрепление гражданского единства, достижение межнационального единства и межконфессионального согласия.</a:t>
            </a:r>
          </a:p>
          <a:p>
            <a:r>
              <a:rPr lang="ru-RU" sz="1400" b="1" dirty="0"/>
              <a:t>Приём заявок с 15 мая по 15 июня </a:t>
            </a:r>
            <a:r>
              <a:rPr lang="ru-RU" sz="1400" b="1" dirty="0" smtClean="0"/>
              <a:t>2022 </a:t>
            </a:r>
            <a:r>
              <a:rPr lang="ru-RU" sz="1400" b="1" dirty="0"/>
              <a:t>года</a:t>
            </a:r>
            <a:endParaRPr lang="ru-RU" sz="1400" dirty="0"/>
          </a:p>
          <a:p>
            <a:r>
              <a:rPr lang="ru-RU" sz="1400" b="1" dirty="0"/>
              <a:t>Приглашаем к участию</a:t>
            </a:r>
            <a:r>
              <a:rPr lang="ru-RU" sz="1400" b="1" dirty="0" smtClean="0"/>
              <a:t>: </a:t>
            </a:r>
            <a:r>
              <a:rPr lang="ru-RU" sz="1400" dirty="0" smtClean="0"/>
              <a:t>молодых </a:t>
            </a:r>
            <a:r>
              <a:rPr lang="ru-RU" sz="1400" dirty="0"/>
              <a:t>педагогов и </a:t>
            </a:r>
            <a:r>
              <a:rPr lang="ru-RU" sz="1400" dirty="0" smtClean="0"/>
              <a:t>учителей, преподавателей, лекторов, руководителей </a:t>
            </a:r>
            <a:r>
              <a:rPr lang="ru-RU" sz="1400" dirty="0"/>
              <a:t>образовательных и просветительских проектов</a:t>
            </a:r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>
            <a:off x="237028" y="1837811"/>
            <a:ext cx="2986013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ПЯТИГОРСК</a:t>
            </a:r>
          </a:p>
        </p:txBody>
      </p:sp>
    </p:spTree>
    <p:extLst>
      <p:ext uri="{BB962C8B-B14F-4D97-AF65-F5344CB8AC3E}">
        <p14:creationId xmlns:p14="http://schemas.microsoft.com/office/powerpoint/2010/main" val="265308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11709"/>
            <a:ext cx="6059016" cy="23829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/>
              <a:t>«</a:t>
            </a:r>
            <a:r>
              <a:rPr lang="ru-RU" sz="1400" dirty="0" err="1"/>
              <a:t>Таврида.АРТ</a:t>
            </a:r>
            <a:r>
              <a:rPr lang="ru-RU" sz="1400" dirty="0"/>
              <a:t>» – экосистема проектов, которая помогает молодым людям реализовать свой профессиональный потенциал в креативных индустриях, культуре и искусстве.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Свою историю «Таврида» начала в 2015 году, когда получила статус Всероссийского молодежного образовательного форума. За семь лет проект трансформировался в единую экосистему, которая включает в себя:</a:t>
            </a:r>
            <a:br>
              <a:rPr lang="ru-RU" sz="1400" dirty="0"/>
            </a:br>
            <a:r>
              <a:rPr lang="ru-RU" sz="1400" dirty="0"/>
              <a:t>• Образовательные арт-школы «Таврида»,</a:t>
            </a:r>
            <a:br>
              <a:rPr lang="ru-RU" sz="1400" dirty="0"/>
            </a:br>
            <a:r>
              <a:rPr lang="ru-RU" sz="1400" dirty="0"/>
              <a:t>• Фестиваль «</a:t>
            </a:r>
            <a:r>
              <a:rPr lang="ru-RU" sz="1400" dirty="0" err="1"/>
              <a:t>Таврида.АРТ</a:t>
            </a:r>
            <a:r>
              <a:rPr lang="ru-RU" sz="1400" dirty="0"/>
              <a:t>»,</a:t>
            </a:r>
            <a:br>
              <a:rPr lang="ru-RU" sz="1400" dirty="0"/>
            </a:br>
            <a:r>
              <a:rPr lang="ru-RU" sz="1400" dirty="0"/>
              <a:t>• Арт-парк «Таврида»,</a:t>
            </a:r>
            <a:br>
              <a:rPr lang="ru-RU" sz="1400" dirty="0"/>
            </a:br>
            <a:r>
              <a:rPr lang="ru-RU" sz="1400" dirty="0"/>
              <a:t>• Кастинг-платформа «Таврида – АРТ»,</a:t>
            </a:r>
            <a:br>
              <a:rPr lang="ru-RU" sz="1400" dirty="0"/>
            </a:br>
            <a:r>
              <a:rPr lang="ru-RU" sz="1400" dirty="0"/>
              <a:t>• Университет креативных индустрий.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74"/>
            <a:ext cx="9144001" cy="2098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884" y="2656449"/>
            <a:ext cx="1888572" cy="1859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92080" y="1457366"/>
            <a:ext cx="38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КРЫМ,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июня – 25 сентября 2022 года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500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85725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dirty="0" smtClean="0">
                <a:ln>
                  <a:solidFill>
                    <a:schemeClr val="bg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ОКРУЖНЫЕ ФОРУМЫ</a:t>
            </a:r>
            <a:endParaRPr lang="ru-RU" dirty="0">
              <a:ln>
                <a:solidFill>
                  <a:schemeClr val="bg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16" y="843558"/>
            <a:ext cx="706903" cy="7069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16" y="1709395"/>
            <a:ext cx="646331" cy="6463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640" y="917307"/>
            <a:ext cx="7283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Ладога</a:t>
            </a:r>
            <a:r>
              <a:rPr lang="ru-RU" dirty="0">
                <a:solidFill>
                  <a:prstClr val="black"/>
                </a:solidFill>
              </a:rPr>
              <a:t> (СЗФО, Ленинградская область) – патриотическое воспитание молодёжи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9935" y="1781403"/>
            <a:ext cx="7294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prstClr val="black"/>
                </a:solidFill>
              </a:rPr>
              <a:t>iВолга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(Приволжский федеральный округ) – этнокультурное многообразие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43" y="2761134"/>
            <a:ext cx="602704" cy="6027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81943" y="2850490"/>
            <a:ext cx="7294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УТРО</a:t>
            </a:r>
            <a:r>
              <a:rPr lang="ru-RU" dirty="0">
                <a:solidFill>
                  <a:prstClr val="black"/>
                </a:solidFill>
              </a:rPr>
              <a:t> (УФО, ХМАО) – развитие некоммерческих организаций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42" y="3754560"/>
            <a:ext cx="617390" cy="61739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31640" y="3725619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Ростов</a:t>
            </a:r>
            <a:r>
              <a:rPr lang="ru-RU" dirty="0">
                <a:solidFill>
                  <a:prstClr val="black"/>
                </a:solidFill>
              </a:rPr>
              <a:t> (ЮФО, Ростовская область) – кадры для села и развитие агропромышленного комплекса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88" t="-1" b="-169"/>
          <a:stretch/>
        </p:blipFill>
        <p:spPr>
          <a:xfrm>
            <a:off x="8465443" y="1"/>
            <a:ext cx="68307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7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1788</TotalTime>
  <Words>442</Words>
  <Application>Microsoft Office PowerPoint</Application>
  <PresentationFormat>Экран (16:9)</PresentationFormat>
  <Paragraphs>59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ОКРУЖНЫЕ ФОРУМЫ</vt:lpstr>
      <vt:lpstr>ОКРУЖНЫЕ ФОРУМЫ</vt:lpstr>
      <vt:lpstr>Презентация PowerPoint</vt:lpstr>
      <vt:lpstr>Презентация PowerPoint</vt:lpstr>
      <vt:lpstr>НОВОВВЕДЕНИЯ РЕГИСТРАЦИИ В 2022 ГОДУ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info@vknso.ru</dc:creator>
  <cp:lastModifiedBy>info@vknso.ru</cp:lastModifiedBy>
  <cp:revision>21</cp:revision>
  <dcterms:created xsi:type="dcterms:W3CDTF">2022-04-11T07:30:39Z</dcterms:created>
  <dcterms:modified xsi:type="dcterms:W3CDTF">2022-04-19T08:22:25Z</dcterms:modified>
</cp:coreProperties>
</file>